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2" r:id="rId10"/>
    <p:sldId id="263" r:id="rId11"/>
    <p:sldId id="264" r:id="rId12"/>
    <p:sldId id="265" r:id="rId13"/>
    <p:sldId id="266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02EFE-EA73-48E6-AD10-D598D75630F1}" v="15" dt="2021-12-14T12:18:25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0D96-AFF0-4018-AF71-843594650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AD3BE-D368-4025-BEA7-D540B4AE6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9912A-9B15-4145-949C-1D4B8DCA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CC6-CD08-419F-9685-C1E97A2B7A7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95B0-4CC2-4087-B66B-FDC1F546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CB15-0F8D-4263-B3FF-305AD8FB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BCE-EC52-480E-9FEC-559D0AAA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0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32FF1-E75C-417B-93EC-BFE62A66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DA4A5-A2E4-4626-84BB-74B25DE00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50B9-3A96-46BD-B390-6EC37668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CC6-CD08-419F-9685-C1E97A2B7A7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06C62-B16C-416F-A57A-047F78D3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44B18-FAAF-45D4-8F6A-EFBE4B71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BCE-EC52-480E-9FEC-559D0AAA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3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363207-BED4-4EE5-9CF5-2B0638EA8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9B268-60C0-4B04-B5D3-30E89605B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636B0-2F20-4005-AE93-9A8E70B3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CC6-CD08-419F-9685-C1E97A2B7A7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6E1B3-2BDE-44BE-A269-CB587E37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E9958-C849-4D6A-824D-19D33DFA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BCE-EC52-480E-9FEC-559D0AAA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A515-0444-46CB-BE0A-6CA99C36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7A42F-4461-4A8D-848B-6938BD09C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96A6D-A2F2-4B75-8996-D47D3C49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CC6-CD08-419F-9685-C1E97A2B7A7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0A634-1741-470C-9CE4-B2964CF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14F8F-F0F2-4F4F-A6B6-F1623DFD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BCE-EC52-480E-9FEC-559D0AAA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8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47E52-71F3-4408-B24F-319D7BF8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DF624-BE86-4435-9589-6F2817B5B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9B803-88F9-49B1-B03D-14F4CCC6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CC6-CD08-419F-9685-C1E97A2B7A7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7CB83-4435-4B8A-9E79-867418A4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38EA-BEEB-4FD2-AC16-9BCC5925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BCE-EC52-480E-9FEC-559D0AAA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6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817B0-EC12-48A4-A3CA-9FCD0DD3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A354-9459-4465-8718-BCA63E61F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E27EA-94DF-4CAC-92B1-10038E3D4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95BC5-5B4A-4B1E-9745-D96D3CB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CC6-CD08-419F-9685-C1E97A2B7A7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CD04E-CFAD-4D69-837F-A93C2E5A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AB28-6547-4AE7-BF9D-85798121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BCE-EC52-480E-9FEC-559D0AAA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1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C0FE-1D5D-4126-98A4-7EF70CA6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EC000-AD3E-4F52-8C3D-4ECB202F6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D4827-9732-429D-AC94-BF7E4D0E2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995FA-5A30-4EB0-B3FB-D1A1330F9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9A58F-CDE4-4F58-B93D-D3312E531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467FB-4144-442E-8423-22018B71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CC6-CD08-419F-9685-C1E97A2B7A7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B892A-6AC4-4EA6-95D3-7C2F5C495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8AC75-FE76-4A75-A7DF-7CF94905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BCE-EC52-480E-9FEC-559D0AAA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4A2B3-307B-4AC9-8EB9-06037B3E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C2534-7A46-4EBC-89BB-C9ED07AE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CC6-CD08-419F-9685-C1E97A2B7A7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47962-A1D3-4874-B2C0-AD832FAF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4073C-2F2F-406B-9A88-A8834439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BCE-EC52-480E-9FEC-559D0AAA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9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D134F-7D25-4B29-8961-FD840FBC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CC6-CD08-419F-9685-C1E97A2B7A7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FD380-166D-437C-AE99-5B47B0D6E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DC5B1-4485-4FFB-8E00-6EFD8B8A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BCE-EC52-480E-9FEC-559D0AAA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8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8665-DC77-48BE-81A0-FECBEFEC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B6C5-D03C-469D-A262-6C28623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367B4-50EF-4B04-B5A4-36D3CE45E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E0E5A-A9A2-4480-B960-DC2BF07C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CC6-CD08-419F-9685-C1E97A2B7A7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D901F-4483-46E0-B9B0-0759545E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27DF0-FF87-4E4D-AB0B-0C76D852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BCE-EC52-480E-9FEC-559D0AAA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5EF8-12FE-4F8C-9C08-0CAB74EE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EAE69-6CD6-4AEA-A96E-64F8ECF59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DEC83-3A37-4EB6-B1F1-751012CCC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C67DB-A853-4EBE-866E-9813CA72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CC6-CD08-419F-9685-C1E97A2B7A7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FBB8A-E00B-41A9-B8A5-4ABE8789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D04D9-1D2A-44C8-9E30-9499ED15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DBCE-EC52-480E-9FEC-559D0AAA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5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15F63B-33D9-4C48-9CF6-ED17C7E2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B1CE7-3E62-41BA-AEB6-1876EC4C1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C2B35-68D1-4BDF-94F0-33A707117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B0CC6-CD08-419F-9685-C1E97A2B7A7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BE739-AED1-4F39-88F2-481BF4644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9B5E7-171D-45D2-93EE-CA482C2B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DBCE-EC52-480E-9FEC-559D0AAAA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4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uge amounts of plastic, much of it from car tires, washing into SF Bay,  study finds">
            <a:extLst>
              <a:ext uri="{FF2B5EF4-FFF2-40B4-BE49-F238E27FC236}">
                <a16:creationId xmlns:a16="http://schemas.microsoft.com/office/drawing/2014/main" id="{E2319303-6C4F-4270-B9FC-164711635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2E3EC6-DF3E-4A93-AEDD-54CD07B64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Pollution in the SF Bay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24FB1-B2C2-4086-BCAC-B2F0C839F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By Colin Santos</a:t>
            </a:r>
          </a:p>
        </p:txBody>
      </p:sp>
    </p:spTree>
    <p:extLst>
      <p:ext uri="{BB962C8B-B14F-4D97-AF65-F5344CB8AC3E}">
        <p14:creationId xmlns:p14="http://schemas.microsoft.com/office/powerpoint/2010/main" val="1279463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C595556-C814-4F1F-B0E5-71812F38A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San Francisco Bay, San Francisco - Book Tickets &amp;amp; Tours">
            <a:extLst>
              <a:ext uri="{FF2B5EF4-FFF2-40B4-BE49-F238E27FC236}">
                <a16:creationId xmlns:a16="http://schemas.microsoft.com/office/drawing/2014/main" id="{FD5B6DB8-59DB-4F22-8609-9CB8735E5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5E078-92AA-4DB1-821F-021B6E627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Call to Action: General 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3B141-A697-442B-894B-AB433E390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The general public should be aware of their environmental impact</a:t>
            </a:r>
          </a:p>
          <a:p>
            <a:r>
              <a:rPr lang="en-US" sz="1700">
                <a:solidFill>
                  <a:srgbClr val="FFFFFF"/>
                </a:solidFill>
              </a:rPr>
              <a:t>Take steps to reduce the amount of waste that could harm the environment</a:t>
            </a:r>
          </a:p>
          <a:p>
            <a:r>
              <a:rPr lang="en-US" sz="1700">
                <a:solidFill>
                  <a:srgbClr val="FFFFFF"/>
                </a:solidFill>
              </a:rPr>
              <a:t>Avoid throwing toxic materials and unwanted medication in garbage bins or down the toilet</a:t>
            </a:r>
          </a:p>
          <a:p>
            <a:r>
              <a:rPr lang="en-US" sz="1700">
                <a:solidFill>
                  <a:srgbClr val="FFFFFF"/>
                </a:solidFill>
              </a:rPr>
              <a:t>Properly dispose and recycle items – waste disposal facilities</a:t>
            </a:r>
          </a:p>
          <a:p>
            <a:r>
              <a:rPr lang="en-US" sz="1700">
                <a:solidFill>
                  <a:srgbClr val="FFFFFF"/>
                </a:solidFill>
              </a:rPr>
              <a:t>Reuse rainwater for irrigating gardens or watering indoor plants</a:t>
            </a:r>
          </a:p>
          <a:p>
            <a:r>
              <a:rPr lang="en-US" sz="1700">
                <a:solidFill>
                  <a:srgbClr val="FFFFFF"/>
                </a:solidFill>
              </a:rPr>
              <a:t>Direct rainwater to a garden containing drought-resistant plants</a:t>
            </a:r>
          </a:p>
          <a:p>
            <a:r>
              <a:rPr lang="en-US" sz="1700">
                <a:solidFill>
                  <a:srgbClr val="FFFFFF"/>
                </a:solidFill>
              </a:rPr>
              <a:t>Don’t wash your car in a driveway or on the street – this sends harmful chemicals into storm drains and ends up in the bay</a:t>
            </a:r>
          </a:p>
          <a:p>
            <a:r>
              <a:rPr lang="en-US" sz="1700">
                <a:solidFill>
                  <a:srgbClr val="FFFFFF"/>
                </a:solidFill>
              </a:rPr>
              <a:t>Limit use of pesticides and fertilizers – these can be washed off your lawn</a:t>
            </a:r>
          </a:p>
          <a:p>
            <a:r>
              <a:rPr lang="en-US" sz="1700">
                <a:solidFill>
                  <a:srgbClr val="FFFFFF"/>
                </a:solidFill>
              </a:rPr>
              <a:t>Dispose of litter responsibly and limit use of disposable items</a:t>
            </a:r>
          </a:p>
          <a:p>
            <a:r>
              <a:rPr lang="en-US" sz="1700">
                <a:solidFill>
                  <a:srgbClr val="FFFFFF"/>
                </a:solidFill>
              </a:rPr>
              <a:t>Support funding increases for infrastructure improvements</a:t>
            </a:r>
          </a:p>
        </p:txBody>
      </p:sp>
    </p:spTree>
    <p:extLst>
      <p:ext uri="{BB962C8B-B14F-4D97-AF65-F5344CB8AC3E}">
        <p14:creationId xmlns:p14="http://schemas.microsoft.com/office/powerpoint/2010/main" val="100795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95B9E-B48A-445C-B06A-6A1F8030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70388-EA47-4026-8685-A19EC3B6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300" dirty="0"/>
              <a:t>“Preventing Pollution.” </a:t>
            </a:r>
            <a:r>
              <a:rPr lang="en-US" sz="1300" i="1" dirty="0"/>
              <a:t>Save The Bay</a:t>
            </a:r>
            <a:r>
              <a:rPr lang="en-US" sz="1300" dirty="0"/>
              <a:t>, 31 May 2019, https://savesfbay.org/what-we-do/preventing-pollution. </a:t>
            </a:r>
          </a:p>
          <a:p>
            <a:r>
              <a:rPr lang="en-US" sz="1300" dirty="0"/>
              <a:t>“Controlling Urban Storm Water Pollution.” </a:t>
            </a:r>
            <a:r>
              <a:rPr lang="en-US" sz="1300" i="1" dirty="0"/>
              <a:t>San Francisco </a:t>
            </a:r>
            <a:r>
              <a:rPr lang="en-US" sz="1300" i="1" dirty="0" err="1"/>
              <a:t>Baykeeper</a:t>
            </a:r>
            <a:r>
              <a:rPr lang="en-US" sz="1300" dirty="0"/>
              <a:t>, 30 Apr. 2021, https://baykeeper.org/our-work/controlling-urban-storm-water-pollution. </a:t>
            </a:r>
          </a:p>
          <a:p>
            <a:r>
              <a:rPr lang="en-US" sz="1300" dirty="0">
                <a:effectLst/>
              </a:rPr>
              <a:t>“Sustainable Stormwater Management.” </a:t>
            </a:r>
            <a:r>
              <a:rPr lang="en-US" sz="1300" i="1" dirty="0">
                <a:effectLst/>
              </a:rPr>
              <a:t>Flows to Bay</a:t>
            </a:r>
            <a:r>
              <a:rPr lang="en-US" sz="1300" dirty="0">
                <a:effectLst/>
              </a:rPr>
              <a:t>, https://www.flowstobay.org/about/why-we-do-it/sustainable-stormwater-management/. </a:t>
            </a:r>
          </a:p>
          <a:p>
            <a:r>
              <a:rPr lang="en-US" sz="1300" dirty="0">
                <a:effectLst/>
              </a:rPr>
              <a:t>“Stormwater Pollution Prevention.” </a:t>
            </a:r>
            <a:r>
              <a:rPr lang="en-US" sz="1300" i="1" dirty="0">
                <a:effectLst/>
              </a:rPr>
              <a:t>Flows to Bay</a:t>
            </a:r>
            <a:r>
              <a:rPr lang="en-US" sz="1300" dirty="0">
                <a:effectLst/>
              </a:rPr>
              <a:t>, https://www.flowstobay.org/about/what-we-do/stormwater-pollution-prevention/. </a:t>
            </a:r>
          </a:p>
          <a:p>
            <a:r>
              <a:rPr lang="en-US" sz="1300" dirty="0">
                <a:effectLst/>
              </a:rPr>
              <a:t>“Green Infrastructure.” </a:t>
            </a:r>
            <a:r>
              <a:rPr lang="en-US" sz="1300" i="1" dirty="0">
                <a:effectLst/>
              </a:rPr>
              <a:t>Flows to Bay</a:t>
            </a:r>
            <a:r>
              <a:rPr lang="en-US" sz="1300" dirty="0">
                <a:effectLst/>
              </a:rPr>
              <a:t>, https://www.flowstobay.org/preventing-stormwater-pollution/in-my-community/green-infrastructure/. </a:t>
            </a:r>
          </a:p>
          <a:p>
            <a:r>
              <a:rPr lang="en-US" sz="1300" dirty="0">
                <a:effectLst/>
              </a:rPr>
              <a:t>Lewis, David. “Opinion: State Must Stop Caltrans Pollution of San Francisco Bay.” </a:t>
            </a:r>
            <a:r>
              <a:rPr lang="en-US" sz="1300" i="1" dirty="0">
                <a:effectLst/>
              </a:rPr>
              <a:t>The Mercury News</a:t>
            </a:r>
            <a:r>
              <a:rPr lang="en-US" sz="1300" dirty="0">
                <a:effectLst/>
              </a:rPr>
              <a:t>, The Mercury News, 13 Nov. 2018, https://www.mercurynews.com/2018/11/13/opinion-crack-down-on-caltrans-trash-pollution/. </a:t>
            </a:r>
          </a:p>
          <a:p>
            <a:r>
              <a:rPr lang="en-US" sz="1300" dirty="0">
                <a:effectLst/>
              </a:rPr>
              <a:t>“Op-Ed: California Needs to Repeat History by Passing New Clean Water Laws.” </a:t>
            </a:r>
            <a:r>
              <a:rPr lang="en-US" sz="1300" i="1" dirty="0">
                <a:effectLst/>
              </a:rPr>
              <a:t>Los Angeles Times</a:t>
            </a:r>
            <a:r>
              <a:rPr lang="en-US" sz="1300" dirty="0">
                <a:effectLst/>
              </a:rPr>
              <a:t>, Los Angeles Times, 20 Mar. 2021, https://www.latimes.com/opinion/story/2021-03-20/california-nation-clean-water-laws. </a:t>
            </a:r>
          </a:p>
          <a:p>
            <a:r>
              <a:rPr lang="en-US" sz="1300" i="1" dirty="0">
                <a:effectLst/>
              </a:rPr>
              <a:t>The Pros and Cons of Low-Impact Development</a:t>
            </a:r>
            <a:r>
              <a:rPr lang="en-US" sz="1300" dirty="0">
                <a:effectLst/>
              </a:rPr>
              <a:t>, https://enviro.blr.com/environmental-news/water/stormwater-general/The-pros-and-cons-of-low-impact-development. </a:t>
            </a:r>
          </a:p>
          <a:p>
            <a:r>
              <a:rPr lang="en-US" sz="1300" dirty="0">
                <a:effectLst/>
              </a:rPr>
              <a:t>“The Challenges of Stormwater Management.” </a:t>
            </a:r>
            <a:r>
              <a:rPr lang="en-US" sz="1300" i="1" dirty="0">
                <a:effectLst/>
              </a:rPr>
              <a:t>Water &amp; Wastes Digest</a:t>
            </a:r>
            <a:r>
              <a:rPr lang="en-US" sz="1300" dirty="0">
                <a:effectLst/>
              </a:rPr>
              <a:t>, 8 June 2021, https://www.wwdmag.com/groundwater/challenges-stormwater-management. </a:t>
            </a:r>
          </a:p>
          <a:p>
            <a:r>
              <a:rPr lang="en-US" sz="1300" i="1" dirty="0">
                <a:effectLst/>
              </a:rPr>
              <a:t>EPA</a:t>
            </a:r>
            <a:r>
              <a:rPr lang="en-US" sz="1300" dirty="0">
                <a:effectLst/>
              </a:rPr>
              <a:t>, Environmental Protection Agency, https://www.epa.gov/laws-regulations/summary-clean-water-act. </a:t>
            </a:r>
          </a:p>
          <a:p>
            <a:r>
              <a:rPr lang="en-US" sz="1300" dirty="0">
                <a:effectLst/>
              </a:rPr>
              <a:t>“Blog: Proposed ‘California Clean Water Act’ (AB 377) Would Restrict Ability to Secure Schedules of Compliance in Water Quality Permits or Other Water Quality-Related Orders.” Water Education Foundation, https://www.watereducation.org/aquafornia-news/blog-proposed-california-clean-water-act-ab-377-would-restrict-ability-secure. </a:t>
            </a:r>
          </a:p>
        </p:txBody>
      </p:sp>
    </p:spTree>
    <p:extLst>
      <p:ext uri="{BB962C8B-B14F-4D97-AF65-F5344CB8AC3E}">
        <p14:creationId xmlns:p14="http://schemas.microsoft.com/office/powerpoint/2010/main" val="182326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ykeeper works to stop roadway trash flowing into the Bay | San Francisco  Baykeeper">
            <a:extLst>
              <a:ext uri="{FF2B5EF4-FFF2-40B4-BE49-F238E27FC236}">
                <a16:creationId xmlns:a16="http://schemas.microsoft.com/office/drawing/2014/main" id="{8C8B3D07-EC4F-46F8-A3F5-9531D3952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408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680E9-6AC2-459B-8EA3-8A860BD57921}"/>
              </a:ext>
            </a:extLst>
          </p:cNvPr>
          <p:cNvSpPr txBox="1"/>
          <p:nvPr/>
        </p:nvSpPr>
        <p:spPr>
          <a:xfrm>
            <a:off x="618063" y="4856921"/>
            <a:ext cx="9565028" cy="124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Trash and pollution are negatively impacting plants, animals, humans, and the environment at or near the bay. </a:t>
            </a:r>
          </a:p>
        </p:txBody>
      </p:sp>
    </p:spTree>
    <p:extLst>
      <p:ext uri="{BB962C8B-B14F-4D97-AF65-F5344CB8AC3E}">
        <p14:creationId xmlns:p14="http://schemas.microsoft.com/office/powerpoint/2010/main" val="74811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tormwater Pollution Prevention – Flows to Bay">
            <a:extLst>
              <a:ext uri="{FF2B5EF4-FFF2-40B4-BE49-F238E27FC236}">
                <a16:creationId xmlns:a16="http://schemas.microsoft.com/office/drawing/2014/main" id="{47677EA5-5193-410E-8C7A-7CF7A1F30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1AD26-5A28-419B-BC21-647B195D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Stormwater Flow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D8DD8-0932-48E5-9265-19F036A9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1700" dirty="0"/>
              <a:t>Rain and irrigation runoff flow across impervious surfaces like rooftops, paved roads, and oversaturated lawns</a:t>
            </a:r>
          </a:p>
          <a:p>
            <a:r>
              <a:rPr lang="en-US" sz="1700" dirty="0"/>
              <a:t>Picks up and carries pollutants</a:t>
            </a:r>
          </a:p>
          <a:p>
            <a:r>
              <a:rPr lang="en-US" sz="1700" dirty="0"/>
              <a:t>Storm drains at the curb carry toxic trash and other pollution directly into local creeks and the bay</a:t>
            </a:r>
          </a:p>
          <a:p>
            <a:r>
              <a:rPr lang="en-US" sz="1700" dirty="0"/>
              <a:t>Often without treatment or filtration</a:t>
            </a:r>
          </a:p>
          <a:p>
            <a:r>
              <a:rPr lang="en-US" sz="1700" dirty="0"/>
              <a:t>Makes waterways unsafe for recreational contact and fishing</a:t>
            </a:r>
          </a:p>
          <a:p>
            <a:r>
              <a:rPr lang="en-US" sz="1700" dirty="0"/>
              <a:t>Save The Bay: Bay Area wastewater treatment plants release an estimated 7,000,000 particles per day to San Francisco Bay</a:t>
            </a:r>
          </a:p>
        </p:txBody>
      </p:sp>
    </p:spTree>
    <p:extLst>
      <p:ext uri="{BB962C8B-B14F-4D97-AF65-F5344CB8AC3E}">
        <p14:creationId xmlns:p14="http://schemas.microsoft.com/office/powerpoint/2010/main" val="3470381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eatured Image">
            <a:extLst>
              <a:ext uri="{FF2B5EF4-FFF2-40B4-BE49-F238E27FC236}">
                <a16:creationId xmlns:a16="http://schemas.microsoft.com/office/drawing/2014/main" id="{90008B8D-E722-4F87-AABA-F3B127A50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29" b="9094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27774-D5F7-4D73-B7D8-DBB9382B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Contamination from Chemicals</a:t>
            </a:r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5FD0-046E-414D-AD43-73FD612D5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300" dirty="0"/>
              <a:t>Pesticides, fertilizers, high PCBs, mercury concentrations, other chemicals flow into the bay from upstream</a:t>
            </a:r>
          </a:p>
          <a:p>
            <a:r>
              <a:rPr lang="en-US" sz="1300" dirty="0"/>
              <a:t>Harmful to bay’s plant and animal populations</a:t>
            </a:r>
          </a:p>
          <a:p>
            <a:r>
              <a:rPr lang="en-US" sz="1300" dirty="0"/>
              <a:t>Cause algae to grow at faster rate, animal populations to die</a:t>
            </a:r>
          </a:p>
          <a:p>
            <a:r>
              <a:rPr lang="en-US" sz="1300" dirty="0"/>
              <a:t>Impairs animals’ natural abilities, destroys natural habitats</a:t>
            </a:r>
          </a:p>
          <a:p>
            <a:r>
              <a:rPr lang="en-US" sz="1300" dirty="0"/>
              <a:t>Fish unsafe to eat</a:t>
            </a:r>
          </a:p>
          <a:p>
            <a:r>
              <a:rPr lang="en-US" sz="1300" dirty="0"/>
              <a:t>Algal blooms can be dangerous to humans; can cause rashes/respiratory illnesses</a:t>
            </a:r>
          </a:p>
        </p:txBody>
      </p:sp>
    </p:spTree>
    <p:extLst>
      <p:ext uri="{BB962C8B-B14F-4D97-AF65-F5344CB8AC3E}">
        <p14:creationId xmlns:p14="http://schemas.microsoft.com/office/powerpoint/2010/main" val="129137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8" name="Picture 8" descr="Caltrans ordered to clean up the roadways or face up to $25,000-a-day fines">
            <a:extLst>
              <a:ext uri="{FF2B5EF4-FFF2-40B4-BE49-F238E27FC236}">
                <a16:creationId xmlns:a16="http://schemas.microsoft.com/office/drawing/2014/main" id="{E263DCF8-4F76-442C-B312-F65287B51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 b="11104"/>
          <a:stretch/>
        </p:blipFill>
        <p:spPr bwMode="auto">
          <a:xfrm>
            <a:off x="20" y="-9107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52C09-5B4B-4DB7-846E-A22634346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Highway/Road Pollution</a:t>
            </a:r>
          </a:p>
        </p:txBody>
      </p:sp>
      <p:sp>
        <p:nvSpPr>
          <p:cNvPr id="5137" name="Arc 14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3665-077A-4A5D-AC55-886960532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Highways and state roads are major sources of trash flows to the bay</a:t>
            </a:r>
          </a:p>
          <a:p>
            <a:r>
              <a:rPr lang="en-US" dirty="0">
                <a:solidFill>
                  <a:srgbClr val="FFFFFF"/>
                </a:solidFill>
              </a:rPr>
              <a:t>Poisons fish and wildlife</a:t>
            </a:r>
          </a:p>
          <a:p>
            <a:r>
              <a:rPr lang="en-US" dirty="0">
                <a:solidFill>
                  <a:srgbClr val="FFFFFF"/>
                </a:solidFill>
              </a:rPr>
              <a:t>Endangers public health</a:t>
            </a:r>
          </a:p>
          <a:p>
            <a:r>
              <a:rPr lang="en-US" dirty="0">
                <a:solidFill>
                  <a:srgbClr val="FFFFFF"/>
                </a:solidFill>
              </a:rPr>
              <a:t>Trash from freeways and state roads pour through storm drains into creeks, flows right into SF bay</a:t>
            </a:r>
          </a:p>
          <a:p>
            <a:r>
              <a:rPr lang="en-US" dirty="0">
                <a:solidFill>
                  <a:srgbClr val="FFFFFF"/>
                </a:solidFill>
              </a:rPr>
              <a:t>Plastic bottles, wrappers, Styrofoam, straws, etc.</a:t>
            </a:r>
          </a:p>
        </p:txBody>
      </p:sp>
    </p:spTree>
    <p:extLst>
      <p:ext uri="{BB962C8B-B14F-4D97-AF65-F5344CB8AC3E}">
        <p14:creationId xmlns:p14="http://schemas.microsoft.com/office/powerpoint/2010/main" val="160250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argill Salt and Trump Administration Try to Gut Clean Water Act Protection  for San Francisco Bay - Save The Bay">
            <a:extLst>
              <a:ext uri="{FF2B5EF4-FFF2-40B4-BE49-F238E27FC236}">
                <a16:creationId xmlns:a16="http://schemas.microsoft.com/office/drawing/2014/main" id="{04E6105F-AD6A-4D85-BE9D-9DD51B3A4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r="14009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A32FEC-5357-4CA9-AE3E-E97C400F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 dirty="0"/>
              <a:t>Regulation and Enforcement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D3A2D-441A-4219-8E42-3F46195C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n-US" sz="1700" dirty="0" err="1"/>
              <a:t>Baykeeper</a:t>
            </a:r>
            <a:r>
              <a:rPr lang="en-US" sz="1700" dirty="0"/>
              <a:t>: Region-wide regulations adopted in 2009 require Bay Area city governments to control storm water pollution</a:t>
            </a:r>
          </a:p>
          <a:p>
            <a:pPr lvl="1"/>
            <a:r>
              <a:rPr lang="en-US" sz="1300" dirty="0"/>
              <a:t>Required to reduce pesticide use in parks, city-owned land, roadway median strips, city buildings</a:t>
            </a:r>
          </a:p>
          <a:p>
            <a:pPr lvl="1"/>
            <a:r>
              <a:rPr lang="en-US" sz="1300" dirty="0"/>
              <a:t>Required to ensure that new development projects include low-impact development features</a:t>
            </a:r>
          </a:p>
          <a:p>
            <a:r>
              <a:rPr lang="en-US" sz="1700" dirty="0"/>
              <a:t>Flows To Bay/EPA: Federal Clean Water Act and California Porter-Cologne Water Quality Control Act require large urban areas discharging stormwater into the SF bay or Pacific Ocean to have a permit and be able to control pollutant discharges using the National Pollutant Discharge Elimination System</a:t>
            </a:r>
          </a:p>
          <a:p>
            <a:r>
              <a:rPr lang="en-US" sz="1700" dirty="0"/>
              <a:t>However, local and state government agencies like Caltrans aren’t enforcing these laws and are violating both federal law and state storm water permits -The Mercury News</a:t>
            </a:r>
          </a:p>
        </p:txBody>
      </p:sp>
    </p:spTree>
    <p:extLst>
      <p:ext uri="{BB962C8B-B14F-4D97-AF65-F5344CB8AC3E}">
        <p14:creationId xmlns:p14="http://schemas.microsoft.com/office/powerpoint/2010/main" val="3465912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4E77A-B064-4495-8065-49957DE4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B40C5-1A8D-47CE-ABEB-9660D44B6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454300"/>
          </a:xfrm>
        </p:spPr>
        <p:txBody>
          <a:bodyPr>
            <a:normAutofit/>
          </a:bodyPr>
          <a:lstStyle/>
          <a:p>
            <a:r>
              <a:rPr lang="en-US" sz="1100" dirty="0">
                <a:solidFill>
                  <a:schemeClr val="bg1">
                    <a:alpha val="80000"/>
                  </a:schemeClr>
                </a:solidFill>
              </a:rPr>
              <a:t>Low-impact development features aim to stop storm water pollution before it occurs by designing buildings, roads, and public areas in a way that mimic nature’s way of processing water</a:t>
            </a:r>
          </a:p>
          <a:p>
            <a:r>
              <a:rPr lang="en-US" sz="1100" dirty="0">
                <a:solidFill>
                  <a:schemeClr val="bg1">
                    <a:alpha val="80000"/>
                  </a:schemeClr>
                </a:solidFill>
              </a:rPr>
              <a:t>Allow rainwater to percolate, filter, and gradually flow into groundwater, creeks, streams, and the bay</a:t>
            </a:r>
          </a:p>
          <a:p>
            <a:r>
              <a:rPr lang="en-US" sz="1100" dirty="0">
                <a:solidFill>
                  <a:schemeClr val="bg1">
                    <a:alpha val="80000"/>
                  </a:schemeClr>
                </a:solidFill>
              </a:rPr>
              <a:t>Green infrastructure can help lessen the impacts of heavy storms</a:t>
            </a:r>
          </a:p>
          <a:p>
            <a:r>
              <a:rPr lang="en-US" sz="1100" dirty="0">
                <a:solidFill>
                  <a:schemeClr val="bg1">
                    <a:alpha val="80000"/>
                  </a:schemeClr>
                </a:solidFill>
              </a:rPr>
              <a:t>Employs natural filtering processes which reduce water pollutants from entering the bay</a:t>
            </a:r>
          </a:p>
          <a:p>
            <a:r>
              <a:rPr lang="en-US" sz="1100" dirty="0">
                <a:solidFill>
                  <a:schemeClr val="bg1">
                    <a:alpha val="80000"/>
                  </a:schemeClr>
                </a:solidFill>
              </a:rPr>
              <a:t>Mitigates flood risk by slowing and reducing stormwater runoff</a:t>
            </a:r>
          </a:p>
          <a:p>
            <a:r>
              <a:rPr lang="en-US" sz="1100" dirty="0">
                <a:solidFill>
                  <a:schemeClr val="bg1">
                    <a:alpha val="80000"/>
                  </a:schemeClr>
                </a:solidFill>
              </a:rPr>
              <a:t>Captures and increases stormwater infiltration into the ground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170" name="Picture 2" descr="Balanced Development">
            <a:extLst>
              <a:ext uri="{FF2B5EF4-FFF2-40B4-BE49-F238E27FC236}">
                <a16:creationId xmlns:a16="http://schemas.microsoft.com/office/drawing/2014/main" id="{92FEE77F-130F-44B4-A968-A6F0343CA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932" y="1653694"/>
            <a:ext cx="4369112" cy="24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A15B43-FED8-4636-BD37-08731870D060}"/>
              </a:ext>
            </a:extLst>
          </p:cNvPr>
          <p:cNvSpPr txBox="1"/>
          <p:nvPr/>
        </p:nvSpPr>
        <p:spPr>
          <a:xfrm>
            <a:off x="10800272" y="6596391"/>
            <a:ext cx="2234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Flows To Bay</a:t>
            </a:r>
          </a:p>
        </p:txBody>
      </p:sp>
    </p:spTree>
    <p:extLst>
      <p:ext uri="{BB962C8B-B14F-4D97-AF65-F5344CB8AC3E}">
        <p14:creationId xmlns:p14="http://schemas.microsoft.com/office/powerpoint/2010/main" val="367899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Low Impact Development (LID) - Tata &amp;amp; Howard">
            <a:extLst>
              <a:ext uri="{FF2B5EF4-FFF2-40B4-BE49-F238E27FC236}">
                <a16:creationId xmlns:a16="http://schemas.microsoft.com/office/drawing/2014/main" id="{C6B47B56-02D0-4AA8-A4E9-392251377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 b="11459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C1F4DD-3934-406C-9F0E-CA86C923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/>
              <a:t>Challenges</a:t>
            </a:r>
          </a:p>
        </p:txBody>
      </p:sp>
      <p:sp>
        <p:nvSpPr>
          <p:cNvPr id="8197" name="Rectangle 7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98" name="Rectangle 7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461A2-99AF-4DD7-AE9C-8EA21B5AF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n-US" sz="1600" dirty="0"/>
              <a:t>Low-impact developments challenges -BLR</a:t>
            </a:r>
          </a:p>
          <a:p>
            <a:pPr lvl="1"/>
            <a:r>
              <a:rPr lang="en-US" sz="1600" dirty="0"/>
              <a:t>Tend to involve more ongoing maintenance and landscaping</a:t>
            </a:r>
          </a:p>
          <a:p>
            <a:pPr lvl="1"/>
            <a:r>
              <a:rPr lang="en-US" sz="1600" dirty="0"/>
              <a:t>Vegetated filter strips more ideal for small parking lots</a:t>
            </a:r>
          </a:p>
          <a:p>
            <a:pPr lvl="1"/>
            <a:r>
              <a:rPr lang="en-US" sz="1600" dirty="0"/>
              <a:t>Increases erosion during large storm events</a:t>
            </a:r>
          </a:p>
          <a:p>
            <a:pPr lvl="1"/>
            <a:r>
              <a:rPr lang="en-US" sz="1600" dirty="0"/>
              <a:t>Increases pavement failure</a:t>
            </a:r>
          </a:p>
          <a:p>
            <a:pPr lvl="1"/>
            <a:r>
              <a:rPr lang="en-US" sz="1600" dirty="0"/>
              <a:t>Needs to be properly designed</a:t>
            </a:r>
          </a:p>
          <a:p>
            <a:r>
              <a:rPr lang="en-US" sz="1600" dirty="0"/>
              <a:t>Spotty enforcement of clean water regulations</a:t>
            </a:r>
          </a:p>
          <a:p>
            <a:r>
              <a:rPr lang="en-US" sz="1600" dirty="0"/>
              <a:t>Water &amp; Wastes Digest: In California, officers travel to various construction sites inspecting for violations – the subject fines generate revenue for continued enforcement</a:t>
            </a:r>
          </a:p>
        </p:txBody>
      </p:sp>
    </p:spTree>
    <p:extLst>
      <p:ext uri="{BB962C8B-B14F-4D97-AF65-F5344CB8AC3E}">
        <p14:creationId xmlns:p14="http://schemas.microsoft.com/office/powerpoint/2010/main" val="2250376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San Francisco Bay&amp;#39;s water quality improves after long-term cleanup efforts">
            <a:extLst>
              <a:ext uri="{FF2B5EF4-FFF2-40B4-BE49-F238E27FC236}">
                <a16:creationId xmlns:a16="http://schemas.microsoft.com/office/drawing/2014/main" id="{FE88B0EE-EBCF-4934-A3CC-51A05D64F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182698-DC00-4331-94C2-4E42C81C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Call to Action: Local and State Governments</a:t>
            </a:r>
          </a:p>
        </p:txBody>
      </p:sp>
      <p:cxnSp>
        <p:nvCxnSpPr>
          <p:cNvPr id="9221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13501-2EAD-4E18-8945-010461C56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Local and state governments should pass laws that help with better enforcement of existing clean water regulations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Adequate funding to help reduce impacts of pollution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Water Education Foundation: California Bill AB-377, introduced in February 2021, aims to eliminate water impairment by 2050 and would strengthen enforcement to ensure all permittees comply with clean water standards</a:t>
            </a:r>
          </a:p>
        </p:txBody>
      </p:sp>
    </p:spTree>
    <p:extLst>
      <p:ext uri="{BB962C8B-B14F-4D97-AF65-F5344CB8AC3E}">
        <p14:creationId xmlns:p14="http://schemas.microsoft.com/office/powerpoint/2010/main" val="650654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04DE1BADAD544AB3DAEFA09FBACFF" ma:contentTypeVersion="7" ma:contentTypeDescription="Create a new document." ma:contentTypeScope="" ma:versionID="61a50a878e0ca1ab87cc170dc38f387c">
  <xsd:schema xmlns:xsd="http://www.w3.org/2001/XMLSchema" xmlns:xs="http://www.w3.org/2001/XMLSchema" xmlns:p="http://schemas.microsoft.com/office/2006/metadata/properties" xmlns:ns3="cac453d3-c133-41bb-9dd7-379f2ceb7a64" xmlns:ns4="8e894720-7cf5-45a9-bbaf-4360063c551c" targetNamespace="http://schemas.microsoft.com/office/2006/metadata/properties" ma:root="true" ma:fieldsID="c21a7fe3fcca22777df0a21ccc3a6bd5" ns3:_="" ns4:_="">
    <xsd:import namespace="cac453d3-c133-41bb-9dd7-379f2ceb7a64"/>
    <xsd:import namespace="8e894720-7cf5-45a9-bbaf-4360063c55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453d3-c133-41bb-9dd7-379f2ceb7a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94720-7cf5-45a9-bbaf-4360063c55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6CFA32-3EF9-4552-8421-2C0AF5CF0629}">
  <ds:schemaRefs>
    <ds:schemaRef ds:uri="http://www.w3.org/XML/1998/namespace"/>
    <ds:schemaRef ds:uri="http://purl.org/dc/dcmitype/"/>
    <ds:schemaRef ds:uri="http://schemas.microsoft.com/office/2006/metadata/properties"/>
    <ds:schemaRef ds:uri="8e894720-7cf5-45a9-bbaf-4360063c551c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ac453d3-c133-41bb-9dd7-379f2ceb7a6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6AF738-C36C-4E4D-94EE-40171E4795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B7DE7B-04FF-44C6-B161-F1AEDD91A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c453d3-c133-41bb-9dd7-379f2ceb7a64"/>
    <ds:schemaRef ds:uri="8e894720-7cf5-45a9-bbaf-4360063c55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1025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Pollution in the SF Bay</vt:lpstr>
      <vt:lpstr>PowerPoint Presentation</vt:lpstr>
      <vt:lpstr>Stormwater Flow</vt:lpstr>
      <vt:lpstr>Contamination from Chemicals</vt:lpstr>
      <vt:lpstr>Highway/Road Pollution</vt:lpstr>
      <vt:lpstr>Regulation and Enforcement</vt:lpstr>
      <vt:lpstr>Management</vt:lpstr>
      <vt:lpstr>Challenges</vt:lpstr>
      <vt:lpstr>Call to Action: Local and State Governments</vt:lpstr>
      <vt:lpstr>Call to Action: General Public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Pollution in the SF Bay</dc:title>
  <dc:creator>Colin Santos</dc:creator>
  <cp:lastModifiedBy>Colin Santos</cp:lastModifiedBy>
  <cp:revision>2</cp:revision>
  <dcterms:created xsi:type="dcterms:W3CDTF">2021-12-10T01:33:00Z</dcterms:created>
  <dcterms:modified xsi:type="dcterms:W3CDTF">2021-12-14T12:49:37Z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0x01010090C04DE1BADAD544AB3DAEFA09FBACFF</vt:lpwstr>
  </property>
</Properties>
</file>